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69" r:id="rId5"/>
    <p:sldId id="259" r:id="rId6"/>
    <p:sldId id="261" r:id="rId7"/>
    <p:sldId id="270" r:id="rId8"/>
    <p:sldId id="276" r:id="rId9"/>
    <p:sldId id="277" r:id="rId10"/>
    <p:sldId id="278" r:id="rId11"/>
    <p:sldId id="279" r:id="rId12"/>
    <p:sldId id="264" r:id="rId13"/>
    <p:sldId id="265" r:id="rId14"/>
    <p:sldId id="280" r:id="rId15"/>
    <p:sldId id="273" r:id="rId16"/>
    <p:sldId id="266" r:id="rId17"/>
    <p:sldId id="274" r:id="rId18"/>
    <p:sldId id="267" r:id="rId19"/>
    <p:sldId id="268" r:id="rId20"/>
    <p:sldId id="275" r:id="rId21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9" autoAdjust="0"/>
    <p:restoredTop sz="94660"/>
  </p:normalViewPr>
  <p:slideViewPr>
    <p:cSldViewPr>
      <p:cViewPr>
        <p:scale>
          <a:sx n="75" d="100"/>
          <a:sy n="75" d="100"/>
        </p:scale>
        <p:origin x="-2670" y="-8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1FACD-94AA-4D16-B6FD-5B0F08537C42}" type="datetimeFigureOut">
              <a:rPr lang="it-IT" smtClean="0"/>
              <a:t>20/03/2017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A52E8-A14F-45D0-B2ED-5BEB67D2913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7033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A52E8-A14F-45D0-B2ED-5BEB67D2913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7872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A52E8-A14F-45D0-B2ED-5BEB67D2913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643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A52E8-A14F-45D0-B2ED-5BEB67D2913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3546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Per ogni slide di «ottenuto con», fai 1 slide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A52E8-A14F-45D0-B2ED-5BEB67D2913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2001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Rifare</a:t>
            </a:r>
            <a:r>
              <a:rPr lang="it-IT" baseline="0" dirty="0" smtClean="0"/>
              <a:t> schema con power point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A52E8-A14F-45D0-B2ED-5BEB67D2913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5092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Fai slide con</a:t>
            </a:r>
            <a:r>
              <a:rPr lang="it-IT" baseline="0" dirty="0" smtClean="0"/>
              <a:t> migliorie:</a:t>
            </a:r>
          </a:p>
          <a:p>
            <a:pPr marL="171450" indent="-171450">
              <a:buFontTx/>
              <a:buChar char="-"/>
            </a:pPr>
            <a:r>
              <a:rPr lang="it-IT" baseline="0" dirty="0" smtClean="0"/>
              <a:t>Tempistiche di sviluppo;</a:t>
            </a:r>
          </a:p>
          <a:p>
            <a:pPr marL="171450" indent="-171450">
              <a:buFontTx/>
              <a:buChar char="-"/>
            </a:pPr>
            <a:r>
              <a:rPr lang="it-IT" baseline="0" dirty="0" smtClean="0"/>
              <a:t>Tempi di generazione del codice del tool;</a:t>
            </a:r>
          </a:p>
          <a:p>
            <a:pPr marL="171450" indent="-171450">
              <a:buFontTx/>
              <a:buChar char="-"/>
            </a:pPr>
            <a:r>
              <a:rPr lang="it-IT" baseline="0" dirty="0" smtClean="0"/>
              <a:t>Tempi di simulazione;</a:t>
            </a:r>
          </a:p>
          <a:p>
            <a:pPr marL="0" indent="0">
              <a:buFontTx/>
              <a:buNone/>
            </a:pPr>
            <a:endParaRPr lang="it-IT" dirty="0" smtClean="0"/>
          </a:p>
          <a:p>
            <a:pPr marL="0" indent="0">
              <a:buFontTx/>
              <a:buNone/>
            </a:pPr>
            <a:r>
              <a:rPr lang="it-IT" dirty="0" smtClean="0"/>
              <a:t>Fai slide con architettura</a:t>
            </a:r>
            <a:r>
              <a:rPr lang="it-IT" baseline="0" dirty="0" smtClean="0"/>
              <a:t> robot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A52E8-A14F-45D0-B2ED-5BEB67D2913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4106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73A5E7F-F365-467E-A67F-5C688A45B496}" type="datetime1">
              <a:rPr lang="it-IT" smtClean="0"/>
              <a:t>20/03/2017</a:t>
            </a:fld>
            <a:endParaRPr lang="it-IT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it-IT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DE3E2D-7B00-4745-97C4-2F76FC3D63C1}" type="datetime1">
              <a:rPr lang="it-IT" smtClean="0"/>
              <a:t>20/03/2017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D4CA8C7-B0FA-4D9A-8CDF-167ACA9C5847}" type="datetime1">
              <a:rPr lang="it-IT" smtClean="0"/>
              <a:t>20/03/2017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6D7771-85B8-4583-B0FA-19660E04CD8D}" type="datetime1">
              <a:rPr lang="it-IT" smtClean="0"/>
              <a:t>20/03/2017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005FE5A-9E5D-479D-9B5D-2C9808B51307}" type="datetime1">
              <a:rPr lang="it-IT" smtClean="0"/>
              <a:t>20/03/2017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5B45BAA-FD80-419C-BA49-48FE940EC4CD}" type="datetime1">
              <a:rPr lang="it-IT" smtClean="0"/>
              <a:t>20/03/2017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247686D-A8A8-4A27-B2E7-E4FD6C43ACF5}" type="datetime1">
              <a:rPr lang="it-IT" smtClean="0"/>
              <a:t>20/03/2017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A7F155-75CD-4408-A23B-5124AD61218A}" type="datetime1">
              <a:rPr lang="it-IT" smtClean="0"/>
              <a:t>20/03/2017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F684893-3851-442E-9F0F-2D08F7593C3A}" type="datetime1">
              <a:rPr lang="it-IT" smtClean="0"/>
              <a:t>20/03/2017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8877CA7-BD5A-48F4-8850-2FFAE9E96701}" type="datetime1">
              <a:rPr lang="it-IT" smtClean="0"/>
              <a:t>20/03/2017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5E4D959-85A6-48C9-A128-96697D776C88}" type="datetime1">
              <a:rPr lang="it-IT" smtClean="0"/>
              <a:t>20/03/2017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7A24CB0-FFF8-47BB-A3F7-FEA9610D15A0}" type="datetime1">
              <a:rPr lang="it-IT" smtClean="0"/>
              <a:t>20/03/2017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Generazione automatica di modelli SystemC RTL di hardware riconfigurabile dinamicamente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smtClean="0"/>
              <a:t>Enrico Giordano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Relatore: Prof. Graziano Pravadelli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8424" y="6407944"/>
            <a:ext cx="624608" cy="365125"/>
          </a:xfrm>
        </p:spPr>
        <p:txBody>
          <a:bodyPr/>
          <a:lstStyle/>
          <a:p>
            <a:fld id="{FE9E59A4-C3BE-491D-8495-6DCA15A97FA4}" type="slidenum">
              <a:rPr lang="it-IT" smtClean="0"/>
              <a:t>1</a:t>
            </a:fld>
            <a:r>
              <a:rPr lang="it-IT" dirty="0" smtClean="0"/>
              <a:t>/19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463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316416" y="6407944"/>
            <a:ext cx="696616" cy="365125"/>
          </a:xfrm>
        </p:spPr>
        <p:txBody>
          <a:bodyPr/>
          <a:lstStyle/>
          <a:p>
            <a:fld id="{FE9E59A4-C3BE-491D-8495-6DCA15A97FA4}" type="slidenum">
              <a:rPr lang="it-IT" smtClean="0"/>
              <a:t>10</a:t>
            </a:fld>
            <a:r>
              <a:rPr lang="it-IT" dirty="0" smtClean="0"/>
              <a:t>/</a:t>
            </a:r>
            <a:r>
              <a:rPr lang="it-IT" dirty="0"/>
              <a:t>19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4.1 </a:t>
            </a:r>
            <a:r>
              <a:rPr lang="it-IT" dirty="0"/>
              <a:t>metodologia di progettazione</a:t>
            </a:r>
          </a:p>
        </p:txBody>
      </p:sp>
      <p:sp>
        <p:nvSpPr>
          <p:cNvPr id="5" name="Oval 4"/>
          <p:cNvSpPr/>
          <p:nvPr/>
        </p:nvSpPr>
        <p:spPr>
          <a:xfrm>
            <a:off x="3275856" y="1412776"/>
            <a:ext cx="1844722" cy="8640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specifiche</a:t>
            </a:r>
            <a:endParaRPr lang="it-IT" dirty="0"/>
          </a:p>
        </p:txBody>
      </p:sp>
      <p:sp>
        <p:nvSpPr>
          <p:cNvPr id="6" name="Rectangle 5"/>
          <p:cNvSpPr/>
          <p:nvPr/>
        </p:nvSpPr>
        <p:spPr>
          <a:xfrm>
            <a:off x="3086285" y="2636912"/>
            <a:ext cx="223224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Formalizzazione EFSM</a:t>
            </a:r>
            <a:endParaRPr lang="it-IT" dirty="0"/>
          </a:p>
        </p:txBody>
      </p:sp>
      <p:sp>
        <p:nvSpPr>
          <p:cNvPr id="7" name="Rounded Rectangle 6"/>
          <p:cNvSpPr/>
          <p:nvPr/>
        </p:nvSpPr>
        <p:spPr>
          <a:xfrm>
            <a:off x="992487" y="3501008"/>
            <a:ext cx="144016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Parte statica</a:t>
            </a:r>
            <a:endParaRPr lang="it-IT" dirty="0"/>
          </a:p>
        </p:txBody>
      </p:sp>
      <p:sp>
        <p:nvSpPr>
          <p:cNvPr id="8" name="Rounded Rectangle 7"/>
          <p:cNvSpPr/>
          <p:nvPr/>
        </p:nvSpPr>
        <p:spPr>
          <a:xfrm>
            <a:off x="5978574" y="3501009"/>
            <a:ext cx="144016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Parte dinamica</a:t>
            </a:r>
            <a:endParaRPr lang="it-IT" dirty="0"/>
          </a:p>
        </p:txBody>
      </p:sp>
      <p:cxnSp>
        <p:nvCxnSpPr>
          <p:cNvPr id="11" name="Elbow Connector 10"/>
          <p:cNvCxnSpPr>
            <a:stCxn id="5" idx="4"/>
            <a:endCxn id="6" idx="0"/>
          </p:cNvCxnSpPr>
          <p:nvPr/>
        </p:nvCxnSpPr>
        <p:spPr>
          <a:xfrm rot="16200000" flipH="1">
            <a:off x="4020293" y="2454796"/>
            <a:ext cx="360040" cy="419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3"/>
            <a:endCxn id="8" idx="0"/>
          </p:cNvCxnSpPr>
          <p:nvPr/>
        </p:nvCxnSpPr>
        <p:spPr>
          <a:xfrm>
            <a:off x="5318533" y="3068960"/>
            <a:ext cx="1380121" cy="4320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" idx="1"/>
            <a:endCxn id="7" idx="0"/>
          </p:cNvCxnSpPr>
          <p:nvPr/>
        </p:nvCxnSpPr>
        <p:spPr>
          <a:xfrm rot="10800000" flipV="1">
            <a:off x="1712567" y="3068960"/>
            <a:ext cx="1373718" cy="43204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6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388424" y="6407944"/>
            <a:ext cx="624608" cy="365125"/>
          </a:xfrm>
        </p:spPr>
        <p:txBody>
          <a:bodyPr/>
          <a:lstStyle/>
          <a:p>
            <a:fld id="{FE9E59A4-C3BE-491D-8495-6DCA15A97FA4}" type="slidenum">
              <a:rPr lang="it-IT" smtClean="0"/>
              <a:t>11</a:t>
            </a:fld>
            <a:r>
              <a:rPr lang="it-IT" dirty="0" smtClean="0"/>
              <a:t>/</a:t>
            </a:r>
            <a:r>
              <a:rPr lang="it-IT" dirty="0"/>
              <a:t>19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4.1 </a:t>
            </a:r>
            <a:r>
              <a:rPr lang="it-IT" dirty="0"/>
              <a:t>metodologia di progettazione</a:t>
            </a:r>
          </a:p>
        </p:txBody>
      </p:sp>
      <p:sp>
        <p:nvSpPr>
          <p:cNvPr id="5" name="Oval 4"/>
          <p:cNvSpPr/>
          <p:nvPr/>
        </p:nvSpPr>
        <p:spPr>
          <a:xfrm>
            <a:off x="3275856" y="1412776"/>
            <a:ext cx="1844722" cy="8640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specifiche</a:t>
            </a:r>
            <a:endParaRPr lang="it-IT" dirty="0"/>
          </a:p>
        </p:txBody>
      </p:sp>
      <p:sp>
        <p:nvSpPr>
          <p:cNvPr id="6" name="Rectangle 5"/>
          <p:cNvSpPr/>
          <p:nvPr/>
        </p:nvSpPr>
        <p:spPr>
          <a:xfrm>
            <a:off x="3086285" y="2636912"/>
            <a:ext cx="223224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Formalizzazione EFSM</a:t>
            </a:r>
            <a:endParaRPr lang="it-IT" dirty="0"/>
          </a:p>
        </p:txBody>
      </p:sp>
      <p:sp>
        <p:nvSpPr>
          <p:cNvPr id="7" name="Rounded Rectangle 6"/>
          <p:cNvSpPr/>
          <p:nvPr/>
        </p:nvSpPr>
        <p:spPr>
          <a:xfrm>
            <a:off x="992487" y="3501008"/>
            <a:ext cx="144016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Parte statica</a:t>
            </a:r>
            <a:endParaRPr lang="it-IT" dirty="0"/>
          </a:p>
        </p:txBody>
      </p:sp>
      <p:sp>
        <p:nvSpPr>
          <p:cNvPr id="8" name="Rounded Rectangle 7"/>
          <p:cNvSpPr/>
          <p:nvPr/>
        </p:nvSpPr>
        <p:spPr>
          <a:xfrm>
            <a:off x="5978574" y="3501009"/>
            <a:ext cx="144016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Parte dinamica</a:t>
            </a:r>
            <a:endParaRPr lang="it-IT" dirty="0"/>
          </a:p>
        </p:txBody>
      </p:sp>
      <p:sp>
        <p:nvSpPr>
          <p:cNvPr id="9" name="Rectangle 8"/>
          <p:cNvSpPr/>
          <p:nvPr/>
        </p:nvSpPr>
        <p:spPr>
          <a:xfrm>
            <a:off x="3109554" y="4505549"/>
            <a:ext cx="223224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TOOL</a:t>
            </a:r>
            <a:endParaRPr lang="it-IT" dirty="0"/>
          </a:p>
        </p:txBody>
      </p:sp>
      <p:cxnSp>
        <p:nvCxnSpPr>
          <p:cNvPr id="11" name="Elbow Connector 10"/>
          <p:cNvCxnSpPr>
            <a:stCxn id="5" idx="4"/>
            <a:endCxn id="6" idx="0"/>
          </p:cNvCxnSpPr>
          <p:nvPr/>
        </p:nvCxnSpPr>
        <p:spPr>
          <a:xfrm rot="16200000" flipH="1">
            <a:off x="4020293" y="2454796"/>
            <a:ext cx="360040" cy="419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3"/>
            <a:endCxn id="8" idx="0"/>
          </p:cNvCxnSpPr>
          <p:nvPr/>
        </p:nvCxnSpPr>
        <p:spPr>
          <a:xfrm>
            <a:off x="5318533" y="3068960"/>
            <a:ext cx="1380121" cy="4320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" idx="1"/>
            <a:endCxn id="7" idx="0"/>
          </p:cNvCxnSpPr>
          <p:nvPr/>
        </p:nvCxnSpPr>
        <p:spPr>
          <a:xfrm rot="10800000" flipV="1">
            <a:off x="1712567" y="3068960"/>
            <a:ext cx="1373718" cy="43204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3"/>
            <a:endCxn id="9" idx="0"/>
          </p:cNvCxnSpPr>
          <p:nvPr/>
        </p:nvCxnSpPr>
        <p:spPr>
          <a:xfrm>
            <a:off x="2432647" y="3969060"/>
            <a:ext cx="1793031" cy="53648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8" idx="1"/>
            <a:endCxn id="9" idx="0"/>
          </p:cNvCxnSpPr>
          <p:nvPr/>
        </p:nvCxnSpPr>
        <p:spPr>
          <a:xfrm rot="10800000" flipV="1">
            <a:off x="4225678" y="3969061"/>
            <a:ext cx="1752896" cy="53648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764209" y="5445224"/>
            <a:ext cx="1868890" cy="108012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SystemC Rechannel</a:t>
            </a:r>
            <a:endParaRPr lang="it-IT" dirty="0"/>
          </a:p>
        </p:txBody>
      </p:sp>
      <p:cxnSp>
        <p:nvCxnSpPr>
          <p:cNvPr id="49" name="Elbow Connector 48"/>
          <p:cNvCxnSpPr>
            <a:stCxn id="9" idx="2"/>
            <a:endCxn id="47" idx="2"/>
          </p:cNvCxnSpPr>
          <p:nvPr/>
        </p:nvCxnSpPr>
        <p:spPr>
          <a:xfrm rot="16200000" flipH="1">
            <a:off x="4651120" y="4872194"/>
            <a:ext cx="687647" cy="153853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11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4.1</a:t>
            </a:r>
            <a:r>
              <a:rPr lang="it-IT" sz="2700" dirty="0" smtClean="0"/>
              <a:t>.2</a:t>
            </a:r>
            <a:r>
              <a:rPr lang="it-IT" dirty="0" smtClean="0"/>
              <a:t> </a:t>
            </a:r>
            <a:r>
              <a:rPr lang="it-IT" dirty="0"/>
              <a:t>metodologia di progettazione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244408" y="6407944"/>
            <a:ext cx="768624" cy="365125"/>
          </a:xfrm>
        </p:spPr>
        <p:txBody>
          <a:bodyPr/>
          <a:lstStyle/>
          <a:p>
            <a:fld id="{FE9E59A4-C3BE-491D-8495-6DCA15A97FA4}" type="slidenum">
              <a:rPr lang="it-IT" smtClean="0"/>
              <a:t>12</a:t>
            </a:fld>
            <a:r>
              <a:rPr lang="it-IT" dirty="0" smtClean="0"/>
              <a:t>/</a:t>
            </a:r>
            <a:r>
              <a:rPr lang="it-IT" dirty="0"/>
              <a:t>19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3734702"/>
            <a:ext cx="8229600" cy="2272589"/>
          </a:xfrm>
        </p:spPr>
        <p:txBody>
          <a:bodyPr/>
          <a:lstStyle/>
          <a:p>
            <a:r>
              <a:rPr lang="it-IT" dirty="0" smtClean="0"/>
              <a:t>EFSM creata in maniera specifica</a:t>
            </a:r>
          </a:p>
          <a:p>
            <a:pPr lvl="1"/>
            <a:r>
              <a:rPr lang="it-IT" dirty="0" smtClean="0"/>
              <a:t>3 stati: Init, Work, Reconfiguration</a:t>
            </a:r>
          </a:p>
          <a:p>
            <a:pPr lvl="1"/>
            <a:r>
              <a:rPr lang="it-IT" dirty="0" smtClean="0"/>
              <a:t>Work può rappresentare più stati</a:t>
            </a:r>
          </a:p>
          <a:p>
            <a:pPr lvl="1"/>
            <a:r>
              <a:rPr lang="it-IT" dirty="0" smtClean="0"/>
              <a:t>Si deve utilizzare questa FSM durante la progettazione</a:t>
            </a:r>
            <a:endParaRPr lang="it-IT" dirty="0"/>
          </a:p>
        </p:txBody>
      </p:sp>
      <p:sp>
        <p:nvSpPr>
          <p:cNvPr id="4" name="Oval 3"/>
          <p:cNvSpPr/>
          <p:nvPr/>
        </p:nvSpPr>
        <p:spPr>
          <a:xfrm>
            <a:off x="3572148" y="1340768"/>
            <a:ext cx="864096" cy="8640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I</a:t>
            </a:r>
            <a:endParaRPr lang="it-IT" dirty="0"/>
          </a:p>
        </p:txBody>
      </p:sp>
      <p:sp>
        <p:nvSpPr>
          <p:cNvPr id="7" name="Oval 6"/>
          <p:cNvSpPr/>
          <p:nvPr/>
        </p:nvSpPr>
        <p:spPr>
          <a:xfrm>
            <a:off x="2483768" y="2507804"/>
            <a:ext cx="864096" cy="8640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W</a:t>
            </a:r>
          </a:p>
        </p:txBody>
      </p:sp>
      <p:sp>
        <p:nvSpPr>
          <p:cNvPr id="8" name="Oval 7"/>
          <p:cNvSpPr/>
          <p:nvPr/>
        </p:nvSpPr>
        <p:spPr>
          <a:xfrm>
            <a:off x="4614168" y="2507804"/>
            <a:ext cx="864096" cy="8640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R</a:t>
            </a:r>
          </a:p>
        </p:txBody>
      </p:sp>
      <p:cxnSp>
        <p:nvCxnSpPr>
          <p:cNvPr id="9" name="Straight Arrow Connector 8"/>
          <p:cNvCxnSpPr>
            <a:stCxn id="4" idx="3"/>
            <a:endCxn id="7" idx="7"/>
          </p:cNvCxnSpPr>
          <p:nvPr/>
        </p:nvCxnSpPr>
        <p:spPr>
          <a:xfrm flipH="1">
            <a:off x="3221320" y="2078320"/>
            <a:ext cx="477372" cy="556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" name="Straight Arrow Connector 10"/>
          <p:cNvCxnSpPr>
            <a:stCxn id="7" idx="6"/>
            <a:endCxn id="8" idx="2"/>
          </p:cNvCxnSpPr>
          <p:nvPr/>
        </p:nvCxnSpPr>
        <p:spPr>
          <a:xfrm>
            <a:off x="3347864" y="2939852"/>
            <a:ext cx="12663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Straight Arrow Connector 13"/>
          <p:cNvCxnSpPr>
            <a:stCxn id="8" idx="1"/>
            <a:endCxn id="4" idx="5"/>
          </p:cNvCxnSpPr>
          <p:nvPr/>
        </p:nvCxnSpPr>
        <p:spPr>
          <a:xfrm flipH="1" flipV="1">
            <a:off x="4309700" y="2078320"/>
            <a:ext cx="431012" cy="556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61620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Necessità di utilizzare un linguaggio</a:t>
            </a:r>
          </a:p>
          <a:p>
            <a:pPr lvl="1"/>
            <a:r>
              <a:rPr lang="it-IT" dirty="0" smtClean="0"/>
              <a:t>Rappresentare formalmente il modello</a:t>
            </a:r>
          </a:p>
          <a:p>
            <a:pPr lvl="1"/>
            <a:r>
              <a:rPr lang="it-IT" dirty="0" smtClean="0"/>
              <a:t>Chiarificare gli obiettivi</a:t>
            </a:r>
          </a:p>
          <a:p>
            <a:pPr lvl="1"/>
            <a:r>
              <a:rPr lang="it-IT" dirty="0" smtClean="0"/>
              <a:t>Possibilità di automatizzare la produzione</a:t>
            </a:r>
          </a:p>
          <a:p>
            <a:pPr lvl="1"/>
            <a:endParaRPr lang="it-IT" dirty="0"/>
          </a:p>
          <a:p>
            <a:r>
              <a:rPr lang="it-IT" dirty="0" smtClean="0"/>
              <a:t>Lavoro svolto</a:t>
            </a:r>
          </a:p>
          <a:p>
            <a:pPr lvl="1"/>
            <a:r>
              <a:rPr lang="it-IT" dirty="0" smtClean="0"/>
              <a:t>Creazione di un linguaggio (PynguLang) basato su YAML</a:t>
            </a:r>
          </a:p>
          <a:p>
            <a:pPr lvl="1"/>
            <a:r>
              <a:rPr lang="it-IT" dirty="0" smtClean="0"/>
              <a:t>Definizione della grammatica e della sintassi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4.2 Linguaggio di specifica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16416" y="6407944"/>
            <a:ext cx="696616" cy="365125"/>
          </a:xfrm>
        </p:spPr>
        <p:txBody>
          <a:bodyPr/>
          <a:lstStyle/>
          <a:p>
            <a:fld id="{FE9E59A4-C3BE-491D-8495-6DCA15A97FA4}" type="slidenum">
              <a:rPr lang="it-IT" smtClean="0"/>
              <a:t>13</a:t>
            </a:fld>
            <a:r>
              <a:rPr lang="it-IT" dirty="0" smtClean="0"/>
              <a:t>/</a:t>
            </a:r>
            <a:r>
              <a:rPr lang="it-IT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41631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4.2.</a:t>
            </a:r>
            <a:r>
              <a:rPr lang="it-IT" sz="2800" dirty="0" smtClean="0"/>
              <a:t>1</a:t>
            </a:r>
            <a:r>
              <a:rPr lang="it-IT" dirty="0" smtClean="0"/>
              <a:t> </a:t>
            </a:r>
            <a:r>
              <a:rPr lang="it-IT" dirty="0" smtClean="0"/>
              <a:t>Linguaggio di specifica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16416" y="6407944"/>
            <a:ext cx="696616" cy="365125"/>
          </a:xfrm>
        </p:spPr>
        <p:txBody>
          <a:bodyPr/>
          <a:lstStyle/>
          <a:p>
            <a:fld id="{FE9E59A4-C3BE-491D-8495-6DCA15A97FA4}" type="slidenum">
              <a:rPr lang="it-IT" smtClean="0"/>
              <a:t>14</a:t>
            </a:fld>
            <a:r>
              <a:rPr lang="it-IT" dirty="0" smtClean="0"/>
              <a:t>/</a:t>
            </a:r>
            <a:r>
              <a:rPr lang="it-IT" dirty="0"/>
              <a:t>19</a:t>
            </a:r>
          </a:p>
        </p:txBody>
      </p:sp>
      <p:pic>
        <p:nvPicPr>
          <p:cNvPr id="1027" name="Picture 3" descr="C:\Users\enric_000\Documents\TESI\Documento\pyngu_code_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2751"/>
            <a:ext cx="7880846" cy="575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92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3315823"/>
          </a:xfrm>
        </p:spPr>
        <p:txBody>
          <a:bodyPr>
            <a:normAutofit fontScale="92500" lnSpcReduction="10000"/>
          </a:bodyPr>
          <a:lstStyle/>
          <a:p>
            <a:r>
              <a:rPr lang="it-IT" dirty="0" smtClean="0"/>
              <a:t>Necessità di sfruttare il linguaggio di specifica</a:t>
            </a:r>
          </a:p>
          <a:p>
            <a:pPr lvl="1"/>
            <a:r>
              <a:rPr lang="it-IT" dirty="0" smtClean="0"/>
              <a:t>Automatizzare la produzione di codice</a:t>
            </a:r>
          </a:p>
          <a:p>
            <a:pPr lvl="1"/>
            <a:r>
              <a:rPr lang="it-IT" dirty="0" smtClean="0"/>
              <a:t>Velocizzare la prototipizzazione</a:t>
            </a:r>
          </a:p>
          <a:p>
            <a:endParaRPr lang="it-IT" dirty="0" smtClean="0"/>
          </a:p>
          <a:p>
            <a:r>
              <a:rPr lang="it-IT" dirty="0" smtClean="0"/>
              <a:t>Lavoro svolto</a:t>
            </a:r>
          </a:p>
          <a:p>
            <a:pPr lvl="1"/>
            <a:r>
              <a:rPr lang="it-IT" dirty="0" smtClean="0"/>
              <a:t>Creazione del tool automatico Pyngu</a:t>
            </a:r>
          </a:p>
          <a:p>
            <a:pPr lvl="1"/>
            <a:r>
              <a:rPr lang="it-IT" dirty="0" smtClean="0"/>
              <a:t>Input: codice nel linguaggio nativo (PynguLang) </a:t>
            </a:r>
          </a:p>
          <a:p>
            <a:pPr lvl="1"/>
            <a:r>
              <a:rPr lang="it-IT" dirty="0" smtClean="0"/>
              <a:t>Output: codice SystemC Rechannel per simulazione e sintesi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4.3 Tool Automatico (Pyngu)</a:t>
            </a:r>
            <a:endParaRPr lang="it-IT" dirty="0"/>
          </a:p>
        </p:txBody>
      </p:sp>
      <p:pic>
        <p:nvPicPr>
          <p:cNvPr id="2050" name="Picture 2" descr="C:\Users\enric_000\Documents\TESI\Documento\pyng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797152"/>
            <a:ext cx="5330175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8424" y="6407944"/>
            <a:ext cx="624608" cy="365125"/>
          </a:xfrm>
        </p:spPr>
        <p:txBody>
          <a:bodyPr/>
          <a:lstStyle/>
          <a:p>
            <a:fld id="{FE9E59A4-C3BE-491D-8495-6DCA15A97FA4}" type="slidenum">
              <a:rPr lang="it-IT" smtClean="0"/>
              <a:t>15</a:t>
            </a:fld>
            <a:r>
              <a:rPr lang="it-IT" dirty="0" smtClean="0"/>
              <a:t>/</a:t>
            </a:r>
            <a:r>
              <a:rPr lang="it-IT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25793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Robot riconfigurabile pilotato da hardware riconfigurabile dinamicamente</a:t>
            </a:r>
          </a:p>
          <a:p>
            <a:pPr lvl="1"/>
            <a:r>
              <a:rPr lang="it-IT" dirty="0" smtClean="0"/>
              <a:t>Mappatura delle riconfigurazioni del robot (e relativo comportamento) nelle riconfigurazioni </a:t>
            </a:r>
            <a:r>
              <a:rPr lang="it-IT" smtClean="0"/>
              <a:t>del sistema</a:t>
            </a:r>
          </a:p>
          <a:p>
            <a:pPr lvl="1"/>
            <a:r>
              <a:rPr lang="it-IT" smtClean="0"/>
              <a:t>Utilizzo </a:t>
            </a:r>
            <a:r>
              <a:rPr lang="it-IT" dirty="0" smtClean="0"/>
              <a:t>del tool per velocizzare lo sviluppo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5. Caso di studio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4408" y="6407944"/>
            <a:ext cx="768624" cy="365125"/>
          </a:xfrm>
        </p:spPr>
        <p:txBody>
          <a:bodyPr/>
          <a:lstStyle/>
          <a:p>
            <a:fld id="{FE9E59A4-C3BE-491D-8495-6DCA15A97FA4}" type="slidenum">
              <a:rPr lang="it-IT" smtClean="0"/>
              <a:t>16</a:t>
            </a:fld>
            <a:r>
              <a:rPr lang="it-IT" dirty="0" smtClean="0"/>
              <a:t>/</a:t>
            </a:r>
            <a:r>
              <a:rPr lang="it-IT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24981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Cinematica</a:t>
            </a:r>
          </a:p>
          <a:p>
            <a:pPr lvl="1"/>
            <a:r>
              <a:rPr lang="it-IT" dirty="0" smtClean="0"/>
              <a:t>Controllata da hardware riconfigurabile (SystemC Rechannel)</a:t>
            </a:r>
          </a:p>
          <a:p>
            <a:r>
              <a:rPr lang="it-IT" dirty="0" smtClean="0"/>
              <a:t>Intelligenza artificiale</a:t>
            </a:r>
          </a:p>
          <a:p>
            <a:pPr lvl="1"/>
            <a:r>
              <a:rPr lang="it-IT" dirty="0" smtClean="0"/>
              <a:t>Implementazione in C di A* (variante «fog war»)</a:t>
            </a:r>
            <a:endParaRPr lang="it-IT" dirty="0"/>
          </a:p>
          <a:p>
            <a:r>
              <a:rPr lang="it-IT" dirty="0" smtClean="0"/>
              <a:t>Fisica</a:t>
            </a:r>
          </a:p>
          <a:p>
            <a:pPr lvl="1"/>
            <a:r>
              <a:rPr lang="it-IT" dirty="0" smtClean="0"/>
              <a:t>Modellata con VREP, modellazione del robot con Blender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5.1 Caso di studio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4408" y="6407944"/>
            <a:ext cx="768624" cy="365125"/>
          </a:xfrm>
        </p:spPr>
        <p:txBody>
          <a:bodyPr/>
          <a:lstStyle/>
          <a:p>
            <a:fld id="{FE9E59A4-C3BE-491D-8495-6DCA15A97FA4}" type="slidenum">
              <a:rPr lang="it-IT" smtClean="0"/>
              <a:t>17</a:t>
            </a:fld>
            <a:r>
              <a:rPr lang="it-IT" dirty="0" smtClean="0"/>
              <a:t>/</a:t>
            </a:r>
            <a:r>
              <a:rPr lang="it-IT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91550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ulazioni.wmv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79892.1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481138"/>
            <a:ext cx="8045450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5.2 Caso di studio</a:t>
            </a:r>
            <a:endParaRPr lang="it-I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316416" y="6407944"/>
            <a:ext cx="696616" cy="365125"/>
          </a:xfrm>
        </p:spPr>
        <p:txBody>
          <a:bodyPr/>
          <a:lstStyle/>
          <a:p>
            <a:fld id="{FE9E59A4-C3BE-491D-8495-6DCA15A97FA4}" type="slidenum">
              <a:rPr lang="it-IT" smtClean="0"/>
              <a:t>18</a:t>
            </a:fld>
            <a:r>
              <a:rPr lang="it-IT" dirty="0" smtClean="0"/>
              <a:t>/</a:t>
            </a:r>
            <a:r>
              <a:rPr lang="it-IT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81092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5</a:t>
            </a:r>
            <a:r>
              <a:rPr lang="it-IT" dirty="0" smtClean="0"/>
              <a:t>.3 Risultati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16416" y="6407944"/>
            <a:ext cx="696616" cy="365125"/>
          </a:xfrm>
        </p:spPr>
        <p:txBody>
          <a:bodyPr/>
          <a:lstStyle/>
          <a:p>
            <a:fld id="{FE9E59A4-C3BE-491D-8495-6DCA15A97FA4}" type="slidenum">
              <a:rPr lang="it-IT" smtClean="0"/>
              <a:t>19</a:t>
            </a:fld>
            <a:r>
              <a:rPr lang="it-IT" dirty="0" smtClean="0"/>
              <a:t>/</a:t>
            </a:r>
            <a:r>
              <a:rPr lang="it-IT" dirty="0"/>
              <a:t>19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945195"/>
              </p:ext>
            </p:extLst>
          </p:nvPr>
        </p:nvGraphicFramePr>
        <p:xfrm>
          <a:off x="467544" y="2060848"/>
          <a:ext cx="8136903" cy="2536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2301"/>
                <a:gridCol w="2712301"/>
                <a:gridCol w="2712301"/>
              </a:tblGrid>
              <a:tr h="634014">
                <a:tc>
                  <a:txBody>
                    <a:bodyPr/>
                    <a:lstStyle/>
                    <a:p>
                      <a:r>
                        <a:rPr lang="it-IT" dirty="0" smtClean="0"/>
                        <a:t>Tempistiche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Con metodologia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Senza</a:t>
                      </a:r>
                      <a:r>
                        <a:rPr lang="it-IT" baseline="0" dirty="0" smtClean="0"/>
                        <a:t> metodologia</a:t>
                      </a:r>
                      <a:endParaRPr lang="it-IT" dirty="0"/>
                    </a:p>
                  </a:txBody>
                  <a:tcPr/>
                </a:tc>
              </a:tr>
              <a:tr h="634014">
                <a:tc>
                  <a:txBody>
                    <a:bodyPr/>
                    <a:lstStyle/>
                    <a:p>
                      <a:r>
                        <a:rPr lang="it-IT" dirty="0" smtClean="0"/>
                        <a:t>Sviluppo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10h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+1 giorno</a:t>
                      </a:r>
                      <a:endParaRPr lang="it-IT" dirty="0"/>
                    </a:p>
                  </a:txBody>
                  <a:tcPr/>
                </a:tc>
              </a:tr>
              <a:tr h="634014">
                <a:tc>
                  <a:txBody>
                    <a:bodyPr/>
                    <a:lstStyle/>
                    <a:p>
                      <a:r>
                        <a:rPr lang="it-IT" dirty="0" smtClean="0"/>
                        <a:t>Generazione di codice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30</a:t>
                      </a:r>
                      <a:r>
                        <a:rPr lang="it-IT" baseline="0" dirty="0" smtClean="0"/>
                        <a:t>ms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=</a:t>
                      </a:r>
                      <a:r>
                        <a:rPr lang="it-IT" baseline="0" dirty="0" smtClean="0"/>
                        <a:t> tempo di sviluppo</a:t>
                      </a:r>
                      <a:endParaRPr lang="it-IT" dirty="0"/>
                    </a:p>
                  </a:txBody>
                  <a:tcPr/>
                </a:tc>
              </a:tr>
              <a:tr h="634014">
                <a:tc>
                  <a:txBody>
                    <a:bodyPr/>
                    <a:lstStyle/>
                    <a:p>
                      <a:r>
                        <a:rPr lang="it-IT" dirty="0" smtClean="0"/>
                        <a:t>Tempi di simulazione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=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=</a:t>
                      </a:r>
                      <a:endParaRPr lang="it-IT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98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it-IT" dirty="0" smtClean="0"/>
              <a:t>Introduzione</a:t>
            </a:r>
          </a:p>
          <a:p>
            <a:pPr marL="514350" indent="-514350">
              <a:buAutoNum type="arabicPeriod"/>
            </a:pPr>
            <a:r>
              <a:rPr lang="it-IT" dirty="0" smtClean="0"/>
              <a:t>Stato dell’arte</a:t>
            </a:r>
          </a:p>
          <a:p>
            <a:pPr marL="514350" indent="-514350">
              <a:buAutoNum type="arabicPeriod"/>
            </a:pPr>
            <a:r>
              <a:rPr lang="it-IT" dirty="0" smtClean="0"/>
              <a:t>Obiettivi</a:t>
            </a:r>
          </a:p>
          <a:p>
            <a:pPr marL="514350" indent="-514350">
              <a:buAutoNum type="arabicPeriod"/>
            </a:pPr>
            <a:r>
              <a:rPr lang="it-IT" dirty="0" smtClean="0"/>
              <a:t>Sviluppo del lavoro</a:t>
            </a:r>
          </a:p>
          <a:p>
            <a:pPr marL="514350" indent="-514350">
              <a:buAutoNum type="arabicPeriod"/>
            </a:pPr>
            <a:r>
              <a:rPr lang="it-IT" dirty="0" smtClean="0"/>
              <a:t>Caso di </a:t>
            </a:r>
            <a:r>
              <a:rPr lang="it-IT" dirty="0" smtClean="0"/>
              <a:t>studio</a:t>
            </a:r>
            <a:endParaRPr lang="it-IT" dirty="0" smtClean="0"/>
          </a:p>
          <a:p>
            <a:pPr marL="514350" indent="-514350">
              <a:buAutoNum type="arabicPeriod"/>
            </a:pPr>
            <a:r>
              <a:rPr lang="it-IT" dirty="0" smtClean="0"/>
              <a:t>Conclusione e sviluppi futuri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Indice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8424" y="6407944"/>
            <a:ext cx="624608" cy="365125"/>
          </a:xfrm>
        </p:spPr>
        <p:txBody>
          <a:bodyPr/>
          <a:lstStyle/>
          <a:p>
            <a:fld id="{FE9E59A4-C3BE-491D-8495-6DCA15A97FA4}" type="slidenum">
              <a:rPr lang="it-IT" smtClean="0"/>
              <a:pPr/>
              <a:t>2</a:t>
            </a:fld>
            <a:r>
              <a:rPr lang="it-IT" dirty="0" smtClean="0"/>
              <a:t>/</a:t>
            </a:r>
            <a:r>
              <a:rPr lang="it-IT" dirty="0"/>
              <a:t>19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4939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44408" y="6407944"/>
            <a:ext cx="768624" cy="365125"/>
          </a:xfrm>
        </p:spPr>
        <p:txBody>
          <a:bodyPr/>
          <a:lstStyle/>
          <a:p>
            <a:fld id="{FE9E59A4-C3BE-491D-8495-6DCA15A97FA4}" type="slidenum">
              <a:rPr lang="it-IT" smtClean="0"/>
              <a:t>20</a:t>
            </a:fld>
            <a:r>
              <a:rPr lang="it-IT" dirty="0" smtClean="0"/>
              <a:t>/</a:t>
            </a:r>
            <a:r>
              <a:rPr lang="it-IT" dirty="0"/>
              <a:t>19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6</a:t>
            </a:r>
            <a:r>
              <a:rPr lang="it-IT" dirty="0" smtClean="0"/>
              <a:t>. </a:t>
            </a:r>
            <a:r>
              <a:rPr lang="it-IT" dirty="0"/>
              <a:t>Conclusione e sviluppi futuri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Vantaggi metodologia</a:t>
            </a:r>
          </a:p>
          <a:p>
            <a:pPr lvl="1"/>
            <a:r>
              <a:rPr lang="it-IT" dirty="0" smtClean="0"/>
              <a:t>Architettura controllabile e ben organizzata</a:t>
            </a:r>
          </a:p>
          <a:p>
            <a:pPr lvl="1"/>
            <a:r>
              <a:rPr lang="it-IT" dirty="0" smtClean="0"/>
              <a:t>Tool di sviluppo efficiente e migliorativo per le tempistiche di progettazione</a:t>
            </a:r>
          </a:p>
          <a:p>
            <a:r>
              <a:rPr lang="it-IT" dirty="0" smtClean="0"/>
              <a:t>Svantaggi</a:t>
            </a:r>
          </a:p>
          <a:p>
            <a:pPr lvl="1"/>
            <a:r>
              <a:rPr lang="it-IT" dirty="0" smtClean="0"/>
              <a:t>Il </a:t>
            </a:r>
            <a:r>
              <a:rPr lang="it-IT" dirty="0" smtClean="0"/>
              <a:t>linguaggio non dà piena libertà di implementazione</a:t>
            </a:r>
          </a:p>
          <a:p>
            <a:r>
              <a:rPr lang="it-IT" dirty="0" smtClean="0"/>
              <a:t>Sviluppi futuri</a:t>
            </a:r>
          </a:p>
          <a:p>
            <a:pPr lvl="1"/>
            <a:r>
              <a:rPr lang="it-IT" dirty="0" smtClean="0"/>
              <a:t>Miglioramento linguaggio</a:t>
            </a:r>
          </a:p>
          <a:p>
            <a:pPr lvl="1"/>
            <a:r>
              <a:rPr lang="it-IT" dirty="0" smtClean="0"/>
              <a:t>testare su </a:t>
            </a:r>
            <a:r>
              <a:rPr lang="it-IT" dirty="0" smtClean="0"/>
              <a:t>FPGA 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81955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340768"/>
            <a:ext cx="8229600" cy="4525963"/>
          </a:xfrm>
        </p:spPr>
        <p:txBody>
          <a:bodyPr/>
          <a:lstStyle/>
          <a:p>
            <a:r>
              <a:rPr lang="it-IT" dirty="0" smtClean="0"/>
              <a:t>Sistemi embedded</a:t>
            </a:r>
          </a:p>
          <a:p>
            <a:pPr lvl="1"/>
            <a:r>
              <a:rPr lang="it-IT" dirty="0" smtClean="0"/>
              <a:t>Microprocessori e microcontrollori</a:t>
            </a:r>
          </a:p>
          <a:p>
            <a:pPr lvl="1"/>
            <a:r>
              <a:rPr lang="it-IT" dirty="0" smtClean="0"/>
              <a:t>Dedicati ad una mansione specifica</a:t>
            </a:r>
          </a:p>
          <a:p>
            <a:pPr lvl="1"/>
            <a:r>
              <a:rPr lang="it-IT" dirty="0" smtClean="0"/>
              <a:t>Sempre più utilizzati in strumenti comuni</a:t>
            </a:r>
            <a:endParaRPr lang="it-IT" dirty="0"/>
          </a:p>
          <a:p>
            <a:pPr marL="109728" indent="0">
              <a:buNone/>
            </a:pPr>
            <a:endParaRPr lang="it-IT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1. Introduzione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00392" y="6407944"/>
            <a:ext cx="912640" cy="365125"/>
          </a:xfrm>
        </p:spPr>
        <p:txBody>
          <a:bodyPr/>
          <a:lstStyle/>
          <a:p>
            <a:fld id="{FE9E59A4-C3BE-491D-8495-6DCA15A97FA4}" type="slidenum">
              <a:rPr lang="it-IT" smtClean="0"/>
              <a:t>3</a:t>
            </a:fld>
            <a:r>
              <a:rPr lang="it-IT" dirty="0" smtClean="0"/>
              <a:t>/</a:t>
            </a:r>
            <a:r>
              <a:rPr lang="it-IT" dirty="0"/>
              <a:t>19</a:t>
            </a:r>
          </a:p>
        </p:txBody>
      </p:sp>
      <p:pic>
        <p:nvPicPr>
          <p:cNvPr id="1027" name="Picture 3" descr="C:\Users\enric_000\Documents\TESI\Documento\embedded macchin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41" b="97759" l="10000" r="90000">
                        <a14:foregroundMark x1="46494" y1="87395" x2="46494" y2="87395"/>
                        <a14:foregroundMark x1="49091" y1="92437" x2="49091" y2="92437"/>
                        <a14:foregroundMark x1="50260" y1="91877" x2="50260" y2="91877"/>
                        <a14:foregroundMark x1="54545" y1="65266" x2="54545" y2="65266"/>
                        <a14:foregroundMark x1="51688" y1="90196" x2="51688" y2="901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80389" y="4437112"/>
            <a:ext cx="3773045" cy="174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nric_000\Documents\TESI\Documento\embedded lettore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96" b="94631" l="3158" r="93158">
                        <a14:foregroundMark x1="61579" y1="78523" x2="61579" y2="78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441" y="4241127"/>
            <a:ext cx="1440160" cy="12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nric_000\Documents\TESI\Documento\embedded2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66667" y1="58500" x2="66667" y2="58500"/>
                        <a14:backgroundMark x1="65667" y1="57833" x2="71500" y2="55333"/>
                        <a14:backgroundMark x1="63833" y1="60000" x2="47500" y2="69667"/>
                        <a14:backgroundMark x1="71500" y1="54167" x2="76833" y2="5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65004"/>
            <a:ext cx="309634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53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Sistemi riconfigurabili</a:t>
            </a:r>
          </a:p>
          <a:p>
            <a:pPr lvl="1"/>
            <a:r>
              <a:rPr lang="it-IT" dirty="0" smtClean="0"/>
              <a:t>FPGA riprogrammabili</a:t>
            </a:r>
          </a:p>
          <a:p>
            <a:pPr lvl="1"/>
            <a:r>
              <a:rPr lang="it-IT" dirty="0" smtClean="0"/>
              <a:t>Riprogrammate offline per implementare sistemi statici</a:t>
            </a:r>
          </a:p>
          <a:p>
            <a:pPr lvl="1"/>
            <a:r>
              <a:rPr lang="it-IT" dirty="0" smtClean="0"/>
              <a:t>Riconfigurate runtime per implementare sistemi dinamici (metamorfici)</a:t>
            </a:r>
          </a:p>
          <a:p>
            <a:pPr lvl="1"/>
            <a:endParaRPr lang="it-I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60432" y="6407944"/>
            <a:ext cx="552600" cy="365125"/>
          </a:xfrm>
        </p:spPr>
        <p:txBody>
          <a:bodyPr/>
          <a:lstStyle/>
          <a:p>
            <a:fld id="{FE9E59A4-C3BE-491D-8495-6DCA15A97FA4}" type="slidenum">
              <a:rPr lang="it-IT" smtClean="0"/>
              <a:t>4</a:t>
            </a:fld>
            <a:r>
              <a:rPr lang="it-IT" dirty="0" smtClean="0"/>
              <a:t>/</a:t>
            </a:r>
            <a:r>
              <a:rPr lang="it-IT" dirty="0"/>
              <a:t>19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1.1 </a:t>
            </a:r>
            <a:r>
              <a:rPr lang="it-IT" dirty="0"/>
              <a:t>Introduzione</a:t>
            </a:r>
          </a:p>
        </p:txBody>
      </p:sp>
      <p:pic>
        <p:nvPicPr>
          <p:cNvPr id="2050" name="Picture 2" descr="C:\Users\enric_000\Documents\TESI\Documento\microze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6" b="94232" l="2560" r="961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66" y="4077072"/>
            <a:ext cx="2743617" cy="20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nric_000\Documents\TESI\Documento\satelli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4476">
            <a:off x="5178191" y="4477469"/>
            <a:ext cx="3637938" cy="167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nric_000\Documents\TESI\Documento\icub-stand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42" y="3861048"/>
            <a:ext cx="1427858" cy="281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08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Progettazione di FPGA riconfigurabili dinamicamente</a:t>
            </a:r>
          </a:p>
          <a:p>
            <a:pPr lvl="1"/>
            <a:r>
              <a:rPr lang="it-IT" dirty="0" smtClean="0"/>
              <a:t>Utilizzo di tool offerti dal produttore della FPGA</a:t>
            </a:r>
          </a:p>
          <a:p>
            <a:pPr lvl="1"/>
            <a:r>
              <a:rPr lang="it-IT" dirty="0" smtClean="0"/>
              <a:t>Progettate in HDL</a:t>
            </a:r>
          </a:p>
          <a:p>
            <a:r>
              <a:rPr lang="it-IT" dirty="0" smtClean="0"/>
              <a:t>Non </a:t>
            </a:r>
            <a:r>
              <a:rPr lang="it-IT" dirty="0"/>
              <a:t>esiste un tool standard per la simulazione</a:t>
            </a:r>
          </a:p>
          <a:p>
            <a:pPr lvl="1"/>
            <a:r>
              <a:rPr lang="it-IT" dirty="0" smtClean="0"/>
              <a:t>Necessità di utilizzare SystemC in quanto tool di simulazione più utilizzato</a:t>
            </a:r>
          </a:p>
          <a:p>
            <a:pPr lvl="1"/>
            <a:r>
              <a:rPr lang="it-IT" dirty="0" smtClean="0"/>
              <a:t>Mancanza di metodologia di progettazione</a:t>
            </a:r>
            <a:endParaRPr lang="it-IT" dirty="0"/>
          </a:p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2. Stato dell’arte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16416" y="6407944"/>
            <a:ext cx="696616" cy="365125"/>
          </a:xfrm>
        </p:spPr>
        <p:txBody>
          <a:bodyPr/>
          <a:lstStyle/>
          <a:p>
            <a:fld id="{FE9E59A4-C3BE-491D-8495-6DCA15A97FA4}" type="slidenum">
              <a:rPr lang="it-IT" smtClean="0"/>
              <a:t>5</a:t>
            </a:fld>
            <a:r>
              <a:rPr lang="it-IT" dirty="0" smtClean="0"/>
              <a:t>/</a:t>
            </a:r>
            <a:r>
              <a:rPr lang="it-IT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8620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Proposta di metodologia per risolvere questa mancanza</a:t>
            </a:r>
          </a:p>
          <a:p>
            <a:pPr lvl="1"/>
            <a:r>
              <a:rPr lang="it-IT" dirty="0" smtClean="0"/>
              <a:t>Proposta del modello di progettazione</a:t>
            </a:r>
          </a:p>
          <a:p>
            <a:pPr lvl="1"/>
            <a:r>
              <a:rPr lang="it-IT" dirty="0" smtClean="0"/>
              <a:t>Proposta del tool di progettazione</a:t>
            </a:r>
          </a:p>
          <a:p>
            <a:pPr lvl="1"/>
            <a:endParaRPr lang="it-IT" dirty="0"/>
          </a:p>
          <a:p>
            <a:r>
              <a:rPr lang="it-IT" dirty="0" smtClean="0"/>
              <a:t>Ottenuto con:</a:t>
            </a:r>
          </a:p>
          <a:p>
            <a:pPr lvl="1"/>
            <a:r>
              <a:rPr lang="it-IT" dirty="0" smtClean="0"/>
              <a:t>Adattamento di una libreria di simulazione SystemC</a:t>
            </a:r>
          </a:p>
          <a:p>
            <a:pPr lvl="1"/>
            <a:r>
              <a:rPr lang="it-IT" dirty="0" smtClean="0"/>
              <a:t>Definizione di metodologia di progettazione</a:t>
            </a:r>
          </a:p>
          <a:p>
            <a:pPr lvl="1"/>
            <a:r>
              <a:rPr lang="it-IT" dirty="0" smtClean="0"/>
              <a:t>Definizione di linguaggio di specifica</a:t>
            </a:r>
          </a:p>
          <a:p>
            <a:pPr lvl="1"/>
            <a:r>
              <a:rPr lang="it-IT" dirty="0" smtClean="0"/>
              <a:t>Implementazione di tool di sintesi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3. Obiettivi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4408" y="6407944"/>
            <a:ext cx="768624" cy="365125"/>
          </a:xfrm>
        </p:spPr>
        <p:txBody>
          <a:bodyPr/>
          <a:lstStyle/>
          <a:p>
            <a:fld id="{FE9E59A4-C3BE-491D-8495-6DCA15A97FA4}" type="slidenum">
              <a:rPr lang="it-IT" smtClean="0"/>
              <a:t>6</a:t>
            </a:fld>
            <a:r>
              <a:rPr lang="it-IT" dirty="0" smtClean="0"/>
              <a:t>/</a:t>
            </a:r>
            <a:r>
              <a:rPr lang="it-IT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3461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SystemC Rechannel</a:t>
            </a:r>
          </a:p>
          <a:p>
            <a:pPr lvl="1"/>
            <a:r>
              <a:rPr lang="it-IT" dirty="0" smtClean="0"/>
              <a:t>Creata nell’Università di Bonn nel 2003</a:t>
            </a:r>
          </a:p>
          <a:p>
            <a:pPr lvl="1"/>
            <a:r>
              <a:rPr lang="it-IT" dirty="0" smtClean="0"/>
              <a:t>Compatibile con SystemC 1.0</a:t>
            </a:r>
          </a:p>
          <a:p>
            <a:pPr lvl="1"/>
            <a:r>
              <a:rPr lang="it-IT" dirty="0" smtClean="0"/>
              <a:t>Incompatibilità con nuove versioni di SystemC</a:t>
            </a:r>
          </a:p>
          <a:p>
            <a:pPr lvl="1"/>
            <a:endParaRPr lang="it-IT" dirty="0"/>
          </a:p>
          <a:p>
            <a:r>
              <a:rPr lang="it-IT" dirty="0" smtClean="0"/>
              <a:t>Lavoro svolto</a:t>
            </a:r>
          </a:p>
          <a:p>
            <a:pPr lvl="1"/>
            <a:r>
              <a:rPr lang="it-IT" dirty="0" smtClean="0"/>
              <a:t>Porting della libreria per SystemC 2.x</a:t>
            </a:r>
          </a:p>
          <a:p>
            <a:pPr lvl="1"/>
            <a:r>
              <a:rPr lang="it-IT" dirty="0" smtClean="0"/>
              <a:t>Creazione di esempi e casi di studio</a:t>
            </a:r>
            <a:endParaRPr lang="it-IT" dirty="0"/>
          </a:p>
          <a:p>
            <a:endParaRPr lang="it-I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388424" y="6407944"/>
            <a:ext cx="624608" cy="365125"/>
          </a:xfrm>
        </p:spPr>
        <p:txBody>
          <a:bodyPr/>
          <a:lstStyle/>
          <a:p>
            <a:fld id="{FE9E59A4-C3BE-491D-8495-6DCA15A97FA4}" type="slidenum">
              <a:rPr lang="it-IT" smtClean="0"/>
              <a:t>7</a:t>
            </a:fld>
            <a:r>
              <a:rPr lang="it-IT" dirty="0" smtClean="0"/>
              <a:t>/</a:t>
            </a:r>
            <a:r>
              <a:rPr lang="it-IT" dirty="0"/>
              <a:t>19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4. </a:t>
            </a:r>
            <a:r>
              <a:rPr lang="it-IT" dirty="0"/>
              <a:t>libreria di simulazione </a:t>
            </a:r>
          </a:p>
        </p:txBody>
      </p:sp>
    </p:spTree>
    <p:extLst>
      <p:ext uri="{BB962C8B-B14F-4D97-AF65-F5344CB8AC3E}">
        <p14:creationId xmlns:p14="http://schemas.microsoft.com/office/powerpoint/2010/main" val="27649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60432" y="6407944"/>
            <a:ext cx="552600" cy="365125"/>
          </a:xfrm>
        </p:spPr>
        <p:txBody>
          <a:bodyPr/>
          <a:lstStyle/>
          <a:p>
            <a:fld id="{FE9E59A4-C3BE-491D-8495-6DCA15A97FA4}" type="slidenum">
              <a:rPr lang="it-IT" smtClean="0"/>
              <a:t>8</a:t>
            </a:fld>
            <a:r>
              <a:rPr lang="it-IT" dirty="0" smtClean="0"/>
              <a:t>/</a:t>
            </a:r>
            <a:r>
              <a:rPr lang="it-IT" dirty="0"/>
              <a:t>19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4.1 </a:t>
            </a:r>
            <a:r>
              <a:rPr lang="it-IT" dirty="0"/>
              <a:t>metodologia di progettazione</a:t>
            </a:r>
          </a:p>
        </p:txBody>
      </p:sp>
      <p:sp>
        <p:nvSpPr>
          <p:cNvPr id="5" name="Oval 4"/>
          <p:cNvSpPr/>
          <p:nvPr/>
        </p:nvSpPr>
        <p:spPr>
          <a:xfrm>
            <a:off x="3275856" y="1412776"/>
            <a:ext cx="1844722" cy="8640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specifiche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5199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60432" y="6407944"/>
            <a:ext cx="552600" cy="365125"/>
          </a:xfrm>
        </p:spPr>
        <p:txBody>
          <a:bodyPr/>
          <a:lstStyle/>
          <a:p>
            <a:fld id="{FE9E59A4-C3BE-491D-8495-6DCA15A97FA4}" type="slidenum">
              <a:rPr lang="it-IT" smtClean="0"/>
              <a:t>9</a:t>
            </a:fld>
            <a:r>
              <a:rPr lang="it-IT" dirty="0" smtClean="0"/>
              <a:t>/</a:t>
            </a:r>
            <a:r>
              <a:rPr lang="it-IT" dirty="0"/>
              <a:t>19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4.1 </a:t>
            </a:r>
            <a:r>
              <a:rPr lang="it-IT" dirty="0"/>
              <a:t>metodologia di progettazione</a:t>
            </a:r>
          </a:p>
        </p:txBody>
      </p:sp>
      <p:sp>
        <p:nvSpPr>
          <p:cNvPr id="5" name="Oval 4"/>
          <p:cNvSpPr/>
          <p:nvPr/>
        </p:nvSpPr>
        <p:spPr>
          <a:xfrm>
            <a:off x="3275856" y="1412776"/>
            <a:ext cx="1844722" cy="8640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specifiche</a:t>
            </a:r>
            <a:endParaRPr lang="it-IT" dirty="0"/>
          </a:p>
        </p:txBody>
      </p:sp>
      <p:sp>
        <p:nvSpPr>
          <p:cNvPr id="6" name="Rectangle 5"/>
          <p:cNvSpPr/>
          <p:nvPr/>
        </p:nvSpPr>
        <p:spPr>
          <a:xfrm>
            <a:off x="3086285" y="2636912"/>
            <a:ext cx="223224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Formalizzazione EFSM</a:t>
            </a:r>
            <a:endParaRPr lang="it-IT" dirty="0"/>
          </a:p>
        </p:txBody>
      </p:sp>
      <p:cxnSp>
        <p:nvCxnSpPr>
          <p:cNvPr id="11" name="Elbow Connector 10"/>
          <p:cNvCxnSpPr>
            <a:stCxn id="5" idx="4"/>
            <a:endCxn id="6" idx="0"/>
          </p:cNvCxnSpPr>
          <p:nvPr/>
        </p:nvCxnSpPr>
        <p:spPr>
          <a:xfrm rot="16200000" flipH="1">
            <a:off x="4020293" y="2454796"/>
            <a:ext cx="360040" cy="419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58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2031</TotalTime>
  <Words>560</Words>
  <Application>Microsoft Office PowerPoint</Application>
  <PresentationFormat>On-screen Show (4:3)</PresentationFormat>
  <Paragraphs>157</Paragraphs>
  <Slides>20</Slides>
  <Notes>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Concourse</vt:lpstr>
      <vt:lpstr>Generazione automatica di modelli SystemC RTL di hardware riconfigurabile dinamicamente</vt:lpstr>
      <vt:lpstr>Indice</vt:lpstr>
      <vt:lpstr>1. Introduzione</vt:lpstr>
      <vt:lpstr>1.1 Introduzione</vt:lpstr>
      <vt:lpstr>2. Stato dell’arte</vt:lpstr>
      <vt:lpstr>3. Obiettivi</vt:lpstr>
      <vt:lpstr>4. libreria di simulazione </vt:lpstr>
      <vt:lpstr>4.1 metodologia di progettazione</vt:lpstr>
      <vt:lpstr>4.1 metodologia di progettazione</vt:lpstr>
      <vt:lpstr>4.1 metodologia di progettazione</vt:lpstr>
      <vt:lpstr>4.1 metodologia di progettazione</vt:lpstr>
      <vt:lpstr>4.1.2 metodologia di progettazione</vt:lpstr>
      <vt:lpstr>4.2 Linguaggio di specifica</vt:lpstr>
      <vt:lpstr>4.2.1 Linguaggio di specifica</vt:lpstr>
      <vt:lpstr>4.3 Tool Automatico (Pyngu)</vt:lpstr>
      <vt:lpstr>5. Caso di studio</vt:lpstr>
      <vt:lpstr>5.1 Caso di studio</vt:lpstr>
      <vt:lpstr>5.2 Caso di studio</vt:lpstr>
      <vt:lpstr>5.3 Risultati</vt:lpstr>
      <vt:lpstr>6. Conclusione e sviluppi futuri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Generazione automatica di modelli SystemC RTL di hardware riconfigurabile dinamicamente</dc:title>
  <dc:creator>Enrico Giordano</dc:creator>
  <cp:lastModifiedBy>Enrico Giordano</cp:lastModifiedBy>
  <cp:revision>62</cp:revision>
  <dcterms:created xsi:type="dcterms:W3CDTF">2017-03-09T21:10:32Z</dcterms:created>
  <dcterms:modified xsi:type="dcterms:W3CDTF">2017-03-20T18:45:43Z</dcterms:modified>
</cp:coreProperties>
</file>